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83" r:id="rId9"/>
    <p:sldId id="279" r:id="rId10"/>
    <p:sldId id="280" r:id="rId11"/>
    <p:sldId id="281" r:id="rId12"/>
    <p:sldId id="282" r:id="rId1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9451-8C52-413C-AA46-917BCC11B63A}" type="datetimeFigureOut">
              <a:rPr lang="de-DE" smtClean="0"/>
              <a:t>23.02.2018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CEFD-5A4D-4ADE-A957-8F0F16BCE9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8338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9451-8C52-413C-AA46-917BCC11B63A}" type="datetimeFigureOut">
              <a:rPr lang="de-DE" smtClean="0"/>
              <a:t>23.02.2018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CEFD-5A4D-4ADE-A957-8F0F16BCE9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5790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9451-8C52-413C-AA46-917BCC11B63A}" type="datetimeFigureOut">
              <a:rPr lang="de-DE" smtClean="0"/>
              <a:t>23.02.2018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CEFD-5A4D-4ADE-A957-8F0F16BCE9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6469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9451-8C52-413C-AA46-917BCC11B63A}" type="datetimeFigureOut">
              <a:rPr lang="de-DE" smtClean="0"/>
              <a:t>23.02.2018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CEFD-5A4D-4ADE-A957-8F0F16BCE9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5055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9451-8C52-413C-AA46-917BCC11B63A}" type="datetimeFigureOut">
              <a:rPr lang="de-DE" smtClean="0"/>
              <a:t>23.02.2018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CEFD-5A4D-4ADE-A957-8F0F16BCE9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1410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9451-8C52-413C-AA46-917BCC11B63A}" type="datetimeFigureOut">
              <a:rPr lang="de-DE" smtClean="0"/>
              <a:t>23.02.2018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CEFD-5A4D-4ADE-A957-8F0F16BCE9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4290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9451-8C52-413C-AA46-917BCC11B63A}" type="datetimeFigureOut">
              <a:rPr lang="de-DE" smtClean="0"/>
              <a:t>23.02.2018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CEFD-5A4D-4ADE-A957-8F0F16BCE9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2875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9451-8C52-413C-AA46-917BCC11B63A}" type="datetimeFigureOut">
              <a:rPr lang="de-DE" smtClean="0"/>
              <a:t>23.02.2018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CEFD-5A4D-4ADE-A957-8F0F16BCE9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9153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9451-8C52-413C-AA46-917BCC11B63A}" type="datetimeFigureOut">
              <a:rPr lang="de-DE" smtClean="0"/>
              <a:t>23.02.2018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CEFD-5A4D-4ADE-A957-8F0F16BCE9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6394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9451-8C52-413C-AA46-917BCC11B63A}" type="datetimeFigureOut">
              <a:rPr lang="de-DE" smtClean="0"/>
              <a:t>23.02.2018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CEFD-5A4D-4ADE-A957-8F0F16BCE9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6121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89451-8C52-413C-AA46-917BCC11B63A}" type="datetimeFigureOut">
              <a:rPr lang="de-DE" smtClean="0"/>
              <a:t>23.02.2018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ECEFD-5A4D-4ADE-A957-8F0F16BCE9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7366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89451-8C52-413C-AA46-917BCC11B63A}" type="datetimeFigureOut">
              <a:rPr lang="de-DE" smtClean="0"/>
              <a:t>23.02.2018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ECEFD-5A4D-4ADE-A957-8F0F16BCE98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1144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827584" y="1700808"/>
            <a:ext cx="72008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Training for Medical education via innovative </a:t>
            </a:r>
            <a:r>
              <a:rPr lang="en-GB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eTechnology</a:t>
            </a:r>
            <a:r>
              <a:rPr lang="en-GB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GB" sz="28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MediTec</a:t>
            </a:r>
            <a:endParaRPr lang="de-DE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WP6</a:t>
            </a:r>
          </a:p>
          <a:p>
            <a:pPr algn="ctr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23.02.2018</a:t>
            </a:r>
          </a:p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Dr. 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Riyadh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Qashi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971600" y="1412776"/>
            <a:ext cx="597666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Partnership</a:t>
            </a:r>
            <a:r>
              <a:rPr lang="de-DE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Agreement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de-DE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de-DE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</a:t>
            </a:r>
            <a:r>
              <a:rPr lang="de-DE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Reprots</a:t>
            </a:r>
            <a:r>
              <a:rPr lang="de-DE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de-DE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Travel Reports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de-DE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de-DE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Next </a:t>
            </a:r>
            <a:r>
              <a:rPr lang="de-DE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</a:t>
            </a:r>
            <a:endParaRPr lang="de-DE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3683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5395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2600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51520" y="281568"/>
            <a:ext cx="58326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manage the project </a:t>
            </a:r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MediTec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successfully?</a:t>
            </a:r>
            <a:endParaRPr lang="de-DE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83568" y="1124744"/>
            <a:ext cx="73448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. Remarks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– experiences, needs, …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ii. Tasks of the WP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iii. Steering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committee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iv. Problem: last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payment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(10% of means)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v. </a:t>
            </a:r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 costs</a:t>
            </a:r>
            <a:endParaRPr lang="de-DE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endParaRPr lang="de-DE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vi. </a:t>
            </a:r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Travel costs, costs of stay</a:t>
            </a:r>
            <a:endParaRPr lang="de-DE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563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683568" y="404664"/>
            <a:ext cx="82809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chemeClr val="tx2"/>
                </a:solidFill>
              </a:rPr>
              <a:t>i</a:t>
            </a:r>
            <a:r>
              <a:rPr lang="en-US" b="1" dirty="0">
                <a:solidFill>
                  <a:schemeClr val="tx2"/>
                </a:solidFill>
              </a:rPr>
              <a:t>. R</a:t>
            </a:r>
            <a:r>
              <a:rPr lang="en-US" b="1" dirty="0" smtClean="0">
                <a:solidFill>
                  <a:schemeClr val="tx2"/>
                </a:solidFill>
              </a:rPr>
              <a:t>emarks </a:t>
            </a:r>
            <a:r>
              <a:rPr lang="en-US" b="1" dirty="0">
                <a:solidFill>
                  <a:schemeClr val="tx2"/>
                </a:solidFill>
              </a:rPr>
              <a:t>– experiences, needs, …</a:t>
            </a:r>
            <a:endParaRPr lang="de-DE" dirty="0">
              <a:solidFill>
                <a:schemeClr val="tx2"/>
              </a:solidFill>
            </a:endParaRPr>
          </a:p>
          <a:p>
            <a:r>
              <a:rPr lang="en-US" b="1" dirty="0"/>
              <a:t>  </a:t>
            </a:r>
            <a:endParaRPr lang="de-DE" dirty="0"/>
          </a:p>
          <a:p>
            <a:r>
              <a:rPr lang="en-US" b="1" dirty="0"/>
              <a:t>   </a:t>
            </a:r>
            <a:endParaRPr lang="de-DE" dirty="0"/>
          </a:p>
          <a:p>
            <a:r>
              <a:rPr lang="en-US" b="1" dirty="0"/>
              <a:t>   </a:t>
            </a:r>
            <a:endParaRPr lang="de-DE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dirty="0" smtClean="0"/>
              <a:t>There are several </a:t>
            </a:r>
            <a:r>
              <a:rPr lang="en-US" dirty="0"/>
              <a:t>limitations due </a:t>
            </a:r>
            <a:r>
              <a:rPr lang="en-US" dirty="0" smtClean="0"/>
              <a:t>to: </a:t>
            </a:r>
            <a:endParaRPr lang="de-DE" dirty="0"/>
          </a:p>
          <a:p>
            <a:r>
              <a:rPr lang="en-US" dirty="0" smtClean="0"/>
              <a:t>	rules </a:t>
            </a:r>
            <a:r>
              <a:rPr lang="en-US" dirty="0"/>
              <a:t>of </a:t>
            </a:r>
            <a:r>
              <a:rPr lang="en-US" dirty="0" smtClean="0"/>
              <a:t>EACEA</a:t>
            </a:r>
            <a:r>
              <a:rPr lang="en-US" dirty="0"/>
              <a:t> in Brussels, guidelines</a:t>
            </a:r>
            <a:endParaRPr lang="de-DE" dirty="0"/>
          </a:p>
          <a:p>
            <a:r>
              <a:rPr lang="en-US" dirty="0" smtClean="0"/>
              <a:t>	rules </a:t>
            </a:r>
            <a:r>
              <a:rPr lang="en-US" dirty="0"/>
              <a:t>of JO/IQ/IR </a:t>
            </a:r>
            <a:r>
              <a:rPr lang="en-US" dirty="0" smtClean="0"/>
              <a:t>financial </a:t>
            </a:r>
            <a:r>
              <a:rPr lang="en-US" dirty="0"/>
              <a:t>systems, </a:t>
            </a:r>
            <a:endParaRPr lang="de-DE" dirty="0"/>
          </a:p>
          <a:p>
            <a:r>
              <a:rPr lang="en-US" dirty="0" smtClean="0"/>
              <a:t>	rules </a:t>
            </a:r>
            <a:r>
              <a:rPr lang="en-US" dirty="0"/>
              <a:t>of DE/CZ/SK/MA financial </a:t>
            </a:r>
            <a:r>
              <a:rPr lang="en-US" dirty="0" smtClean="0"/>
              <a:t>systems</a:t>
            </a:r>
          </a:p>
          <a:p>
            <a:r>
              <a:rPr lang="en-US" dirty="0"/>
              <a:t>	</a:t>
            </a:r>
            <a:r>
              <a:rPr lang="en-US" dirty="0" smtClean="0"/>
              <a:t>DE (DE rules, </a:t>
            </a:r>
            <a:r>
              <a:rPr lang="de-DE" dirty="0" err="1" smtClean="0"/>
              <a:t>Saxony</a:t>
            </a:r>
            <a:r>
              <a:rPr lang="de-DE" dirty="0"/>
              <a:t> </a:t>
            </a:r>
            <a:r>
              <a:rPr lang="de-DE" dirty="0" err="1" smtClean="0"/>
              <a:t>rules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endParaRPr lang="de-DE" dirty="0"/>
          </a:p>
          <a:p>
            <a:r>
              <a:rPr lang="de-DE" b="1" dirty="0" smtClean="0"/>
              <a:t>	HTWK </a:t>
            </a:r>
            <a:r>
              <a:rPr lang="de-DE" b="1" dirty="0" err="1" smtClean="0"/>
              <a:t>rules</a:t>
            </a:r>
            <a:r>
              <a:rPr lang="de-DE" b="1" dirty="0" smtClean="0"/>
              <a:t> : </a:t>
            </a:r>
            <a:r>
              <a:rPr lang="de-DE" dirty="0" smtClean="0"/>
              <a:t>Central </a:t>
            </a:r>
            <a:r>
              <a:rPr lang="de-DE" dirty="0" err="1" smtClean="0"/>
              <a:t>administration</a:t>
            </a:r>
            <a:r>
              <a:rPr lang="de-DE" dirty="0"/>
              <a:t> </a:t>
            </a:r>
            <a:r>
              <a:rPr lang="de-DE" dirty="0" smtClean="0"/>
              <a:t>in HTWK ,</a:t>
            </a:r>
            <a:r>
              <a:rPr lang="de-DE" dirty="0" err="1" smtClean="0"/>
              <a:t>Rectorate</a:t>
            </a:r>
            <a:r>
              <a:rPr lang="de-DE" dirty="0" smtClean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smtClean="0"/>
              <a:t>HTWK, §§§</a:t>
            </a:r>
            <a:r>
              <a:rPr lang="en-US" dirty="0" smtClean="0"/>
              <a:t>)</a:t>
            </a:r>
            <a:endParaRPr lang="de-DE" dirty="0"/>
          </a:p>
          <a:p>
            <a:r>
              <a:rPr lang="en-US" b="1" dirty="0"/>
              <a:t>  </a:t>
            </a:r>
            <a:endParaRPr lang="de-DE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Monitoring visits, reporting, </a:t>
            </a:r>
            <a:r>
              <a:rPr lang="en-US" dirty="0" smtClean="0"/>
              <a:t>auditing </a:t>
            </a:r>
            <a:r>
              <a:rPr lang="en-US" dirty="0"/>
              <a:t>(Consequences, </a:t>
            </a:r>
            <a:r>
              <a:rPr lang="en-US" dirty="0" smtClean="0"/>
              <a:t>performance </a:t>
            </a:r>
            <a:r>
              <a:rPr lang="en-US" dirty="0"/>
              <a:t>of audits, proof of payments, </a:t>
            </a:r>
            <a:r>
              <a:rPr lang="en-US" dirty="0" smtClean="0"/>
              <a:t>co-financing,….. </a:t>
            </a:r>
            <a:r>
              <a:rPr lang="en-US" dirty="0"/>
              <a:t>)</a:t>
            </a:r>
            <a:endParaRPr lang="de-DE" dirty="0"/>
          </a:p>
          <a:p>
            <a:endParaRPr lang="de-DE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dirty="0"/>
              <a:t>Changes in project </a:t>
            </a:r>
            <a:r>
              <a:rPr lang="en-US" dirty="0" smtClean="0"/>
              <a:t> implementation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22407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42077" y="620688"/>
            <a:ext cx="7848872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Tasks </a:t>
            </a:r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WP </a:t>
            </a:r>
            <a:r>
              <a:rPr lang="en-GB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  <a:endParaRPr lang="de-DE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means: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overall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responsibility for success of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entire project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financial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and other reports regularly sent from 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 coordinators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grant holder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budgetary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control 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responsibility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partners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for implementation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project support by local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authorities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adequate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and fair participation of all partners 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Coordination of meetings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Management of project activities</a:t>
            </a:r>
          </a:p>
          <a:p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009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755576" y="620688"/>
            <a:ext cx="7636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6.1 Coordination of meetings</a:t>
            </a:r>
          </a:p>
          <a:p>
            <a:r>
              <a:rPr lang="en-US" dirty="0"/>
              <a:t>- for ensuring</a:t>
            </a:r>
            <a:endParaRPr lang="de-DE" dirty="0"/>
          </a:p>
          <a:p>
            <a:r>
              <a:rPr lang="en-US" b="1" dirty="0"/>
              <a:t> </a:t>
            </a:r>
            <a:endParaRPr lang="de-DE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efficient </a:t>
            </a:r>
            <a:r>
              <a:rPr lang="en-US" dirty="0"/>
              <a:t>implementation and quality, 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inclusion </a:t>
            </a:r>
            <a:r>
              <a:rPr lang="en-US" dirty="0"/>
              <a:t>of all consortium members 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communication </a:t>
            </a:r>
            <a:r>
              <a:rPr lang="en-US" dirty="0"/>
              <a:t>between partners.</a:t>
            </a:r>
            <a:endParaRPr lang="de-DE" dirty="0"/>
          </a:p>
          <a:p>
            <a:r>
              <a:rPr lang="en-US" b="1" dirty="0"/>
              <a:t>  </a:t>
            </a:r>
            <a:endParaRPr lang="en-US" b="1" dirty="0" smtClean="0"/>
          </a:p>
          <a:p>
            <a:endParaRPr lang="de-DE" dirty="0"/>
          </a:p>
          <a:p>
            <a:pPr marL="285750" indent="-285750">
              <a:buFontTx/>
              <a:buChar char="-"/>
            </a:pPr>
            <a:r>
              <a:rPr lang="en-US" dirty="0" smtClean="0"/>
              <a:t>HTWK </a:t>
            </a:r>
            <a:r>
              <a:rPr lang="en-US" dirty="0"/>
              <a:t>performs overall project management and coordination, </a:t>
            </a:r>
            <a:r>
              <a:rPr lang="en-US" dirty="0" smtClean="0">
                <a:solidFill>
                  <a:srgbClr val="FF0000"/>
                </a:solidFill>
              </a:rPr>
              <a:t>But</a:t>
            </a:r>
            <a:r>
              <a:rPr lang="en-US" dirty="0" smtClean="0"/>
              <a:t> </a:t>
            </a:r>
            <a:r>
              <a:rPr lang="en-US" dirty="0"/>
              <a:t>only together with the local coordinator and WP leaders </a:t>
            </a:r>
            <a:r>
              <a:rPr lang="en-US" dirty="0" smtClean="0"/>
              <a:t>and off course all partners</a:t>
            </a:r>
            <a:endParaRPr lang="de-DE" dirty="0"/>
          </a:p>
          <a:p>
            <a:r>
              <a:rPr lang="de-DE" dirty="0"/>
              <a:t>	</a:t>
            </a:r>
            <a:r>
              <a:rPr lang="de-DE" dirty="0" smtClean="0"/>
              <a:t>LC</a:t>
            </a:r>
            <a:r>
              <a:rPr lang="en-US" dirty="0" smtClean="0"/>
              <a:t> and WPL are responsible </a:t>
            </a:r>
            <a:r>
              <a:rPr lang="en-US" dirty="0"/>
              <a:t>for local </a:t>
            </a:r>
            <a:r>
              <a:rPr lang="en-US" dirty="0" smtClean="0"/>
              <a:t>management and organization </a:t>
            </a:r>
            <a:r>
              <a:rPr lang="en-US" dirty="0"/>
              <a:t>of </a:t>
            </a:r>
            <a:r>
              <a:rPr lang="en-US" dirty="0" smtClean="0"/>
              <a:t>	activities</a:t>
            </a:r>
            <a:r>
              <a:rPr lang="de-DE" dirty="0" smtClean="0"/>
              <a:t> </a:t>
            </a:r>
            <a:r>
              <a:rPr lang="en-US" b="1" dirty="0"/>
              <a:t> </a:t>
            </a:r>
            <a:endParaRPr lang="de-DE" dirty="0"/>
          </a:p>
          <a:p>
            <a:r>
              <a:rPr lang="en-US" b="1" dirty="0"/>
              <a:t> </a:t>
            </a:r>
            <a:endParaRPr lang="de-DE" dirty="0"/>
          </a:p>
          <a:p>
            <a:r>
              <a:rPr lang="en-US" b="1" dirty="0"/>
              <a:t> 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0512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611560" y="1031825"/>
            <a:ext cx="8272329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6.2 Controlling </a:t>
            </a:r>
            <a:r>
              <a:rPr lang="en-GB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project activity, Monitoring and evaluation of </a:t>
            </a:r>
            <a:r>
              <a:rPr lang="en-GB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All partners will work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together on: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Control of project activities </a:t>
            </a:r>
          </a:p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Contol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by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LC and WPL: 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monthly/weekly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control of project quality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results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summarized and documented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activities evaluated and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Results and reports  after each activity must be sent to the HTWK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256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971600" y="827390"/>
            <a:ext cx="7200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tx2"/>
                </a:solidFill>
              </a:rPr>
              <a:t>6.3 Reporting </a:t>
            </a:r>
            <a:r>
              <a:rPr lang="en-GB" b="1" dirty="0">
                <a:solidFill>
                  <a:schemeClr val="tx2"/>
                </a:solidFill>
              </a:rPr>
              <a:t>and control of the </a:t>
            </a:r>
            <a:r>
              <a:rPr lang="en-GB" b="1" dirty="0" smtClean="0">
                <a:solidFill>
                  <a:schemeClr val="tx2"/>
                </a:solidFill>
              </a:rPr>
              <a:t>budget</a:t>
            </a:r>
          </a:p>
          <a:p>
            <a:endParaRPr lang="en-GB" dirty="0"/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budget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calculation &amp;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control, all local coordinators are responsible 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LC + WPL + responsible person for financial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report, controlled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by project coordinator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financial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documentations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required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transparency in original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use of financial means before starting + after performing activities,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financial reports after each activity (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invoices and calculations must be sent in original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24786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827585" y="620688"/>
            <a:ext cx="734481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Steering, quality and technical committee</a:t>
            </a:r>
            <a:endParaRPr lang="de-DE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US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teering </a:t>
            </a:r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committee for activities’ 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coordination</a:t>
            </a:r>
          </a:p>
          <a:p>
            <a:endParaRPr lang="en-US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 is responsible for many issues, for example:</a:t>
            </a:r>
          </a:p>
          <a:p>
            <a:endParaRPr lang="de-DE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strategic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decisions for project performance &amp; implementation;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management of project activities;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internal quality control, assessment, monitoring and reporting;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conversion project applications to a practical plan.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conflict management;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budgeting;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evaluation of the project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281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903088" y="628457"/>
            <a:ext cx="52565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iv. Problem: last 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payment </a:t>
            </a:r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(10% of means)</a:t>
            </a:r>
            <a:endParaRPr lang="de-DE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only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after successful Final Report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be reduced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but: delivering all invoices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3396532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81C9D8A2B5534797249304FAC18792" ma:contentTypeVersion="0" ma:contentTypeDescription="Create a new document." ma:contentTypeScope="" ma:versionID="d9cf9377d914b01b94bedab51b76471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EFAEEBE-C56B-4524-9D28-210DD246005C}"/>
</file>

<file path=customXml/itemProps2.xml><?xml version="1.0" encoding="utf-8"?>
<ds:datastoreItem xmlns:ds="http://schemas.openxmlformats.org/officeDocument/2006/customXml" ds:itemID="{8CA441B1-6E1F-4A38-B673-12745C7340B9}"/>
</file>

<file path=customXml/itemProps3.xml><?xml version="1.0" encoding="utf-8"?>
<ds:datastoreItem xmlns:ds="http://schemas.openxmlformats.org/officeDocument/2006/customXml" ds:itemID="{4696E6F8-B838-4C10-B5C5-37FC355CE331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188</Words>
  <Application>Microsoft Office PowerPoint</Application>
  <PresentationFormat>Bildschirmpräsentation (4:3)</PresentationFormat>
  <Paragraphs>117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qashi</dc:creator>
  <cp:lastModifiedBy>Windows User</cp:lastModifiedBy>
  <cp:revision>48</cp:revision>
  <dcterms:created xsi:type="dcterms:W3CDTF">2018-02-14T12:14:24Z</dcterms:created>
  <dcterms:modified xsi:type="dcterms:W3CDTF">2018-02-23T12:10:19Z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0x010100DE81C9D8A2B5534797249304FAC18792</vt:lpwstr>
  </property>
</Properties>
</file>